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57" r:id="rId4"/>
    <p:sldId id="264" r:id="rId5"/>
    <p:sldId id="266" r:id="rId6"/>
    <p:sldId id="270" r:id="rId7"/>
    <p:sldId id="267" r:id="rId8"/>
    <p:sldId id="268" r:id="rId9"/>
    <p:sldId id="271" r:id="rId10"/>
    <p:sldId id="272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866"/>
    <a:srgbClr val="2A5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4"/>
    <p:restoredTop sz="94621"/>
  </p:normalViewPr>
  <p:slideViewPr>
    <p:cSldViewPr snapToGrid="0" snapToObjects="1">
      <p:cViewPr>
        <p:scale>
          <a:sx n="93" d="100"/>
          <a:sy n="93" d="100"/>
        </p:scale>
        <p:origin x="48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10F71-EE5A-EB47-93E0-B0089E8E6D24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18948-96C8-904A-BC2C-3047CD653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5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18948-96C8-904A-BC2C-3047CD653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62A58-47CF-D847-A40A-C8EE3A661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407954-6556-054B-B0C5-57AAC2C1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45B018-504C-684C-9FB8-52CA3EDF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21512-DF5B-7B4F-B1B0-3B0BD1902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A70537-4C86-DD48-9AD9-9DBFE340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9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0F2DC-2340-8A48-9735-D2313517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963E93-5059-2748-A594-531F7B460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267E4-6F4D-2A48-B863-48B1A393B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15C1E2-6BFF-9743-8353-6C85C2B4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BAEE57-5D9E-144F-96B6-DF33F0C1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4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EC2FC6-3FDF-2546-AC15-26CE57F8F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739A63-E8F4-664D-988F-997C98C88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92F89E-A5F1-0A4D-9371-0983AD9C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7886F-D443-E64A-88A5-7ECB40CD1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013F0B-F8EA-974A-8A8A-E6818DCB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E5092-3F43-7C46-9349-3832F661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83B6E-B6E6-904E-883C-CA8A91CB1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44A450-67E4-844F-8068-2CDCF4A6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86E764-C50B-E446-8DC4-7DE34D06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0E5A5C-0D2B-9D42-9D9A-D77927F1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7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E05CD-130A-8941-9DE0-4E84CCD6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CA789B-4B41-A44C-9609-F0C3F40BD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A23A6D-3ADC-A04C-8B71-8D2A7040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AD2C8-268D-DE4B-AB26-9C277281D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09EFFF-4243-B94C-8FB6-207DBE93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1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C50D5-2BB3-3F41-A77A-130B7281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52154C-8A15-7944-B0B0-287BFE076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2A7ADA-E0D4-9243-B3F4-C0B17A6AB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C4D7CD-EF48-4643-BBA9-A7E9DC62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BF0550-FA00-304A-B5A2-0415711E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B27F14-68F5-7B40-BA78-964CD5E6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2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5AB39-5542-5E47-92B5-4D2E4877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C876A9-84A4-5444-9313-A77B4567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A284F3-1830-004C-AA9B-546A7CD1A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C9DD46-B1BB-BF4D-9B63-33227C785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1EF62C-E34A-E144-B934-14EC23BF7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22E73A-A52C-9D40-A5B7-E72C3E4A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04CB38-CD8B-734D-810F-98B3E71D2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82C696-B09B-DF4A-919A-4529679A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8915A-565B-044C-B914-5BBB0B61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D1EA91-6D6D-7B49-A1EF-F0B45C643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E07FFE-C811-474A-832B-81F37ED2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CF16FE-409C-F742-8B29-0C480704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4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040893-E537-BE45-A3EF-CED1F836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CEFDE4-AD5A-BC44-BC09-5BA55F1E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37B53F-F568-0F46-B2A3-B31853C7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6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E2A42-E457-DB4B-8B19-4BA27E2F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DD7921-76D9-9D41-8B80-56E850542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1D8018-6BF9-3948-8D69-1C7A33E70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CE2F2-1364-CC4F-93FE-7587CFF1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3F320D-FD8B-7E4F-86DB-37E1DB240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8B68BD-5CFC-784A-A199-54794E4B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1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E7B80-4781-4E4E-B06D-088C2B90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83DB0D-155A-D54A-B3AC-DD4919912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2F45FE-5B34-EB44-B1CC-9D394CCEE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B2F3C4-CB58-504B-8E9C-DDCB3556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C5738-887D-834C-AEA2-B8A87401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2819EE-0A5A-E240-B5BC-5D2F8AF0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1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90B14E-DF12-0244-BDA5-3AF0BC44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AEDC5A-7F73-0B4C-BFBB-7CB531205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482A07-4A9F-184E-AC13-16AC2ABD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6AAE6-FA49-4C43-A6CE-F4C5429BF892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BD5EE3-5A67-0045-BEE6-8B385D9C3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801C3C-601D-4949-92DC-0CD916A64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FFDF-7DD1-5641-A612-BA2CDD50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2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C00555-DB4C-7743-AC02-9295A80101E7}"/>
              </a:ext>
            </a:extLst>
          </p:cNvPr>
          <p:cNvGrpSpPr/>
          <p:nvPr/>
        </p:nvGrpSpPr>
        <p:grpSpPr>
          <a:xfrm>
            <a:off x="315405" y="626378"/>
            <a:ext cx="11561190" cy="5605243"/>
            <a:chOff x="359349" y="377238"/>
            <a:chExt cx="11561190" cy="560524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93A59D9-C025-964F-8F4C-708FF65212C8}"/>
                </a:ext>
              </a:extLst>
            </p:cNvPr>
            <p:cNvSpPr/>
            <p:nvPr/>
          </p:nvSpPr>
          <p:spPr>
            <a:xfrm>
              <a:off x="359349" y="377238"/>
              <a:ext cx="782583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</a:rPr>
                <a:t>一种基于商品评论的</a:t>
              </a:r>
              <a:endParaRPr lang="en-US" altLang="zh-CN" sz="4000" dirty="0">
                <a:solidFill>
                  <a:schemeClr val="bg1"/>
                </a:solidFill>
              </a:endParaRPr>
            </a:p>
            <a:p>
              <a:r>
                <a:rPr lang="zh-CN" altLang="en-US" sz="4000" b="1" dirty="0">
                  <a:solidFill>
                    <a:schemeClr val="bg1"/>
                  </a:solidFill>
                </a:rPr>
                <a:t>多维度立体</a:t>
              </a:r>
              <a:r>
                <a:rPr lang="zh-CN" altLang="en-US" sz="4000" dirty="0">
                  <a:solidFill>
                    <a:schemeClr val="bg1"/>
                  </a:solidFill>
                </a:rPr>
                <a:t>市场调研分析方法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71645A7-65BE-CA4F-B5F2-5372016A9083}"/>
                </a:ext>
              </a:extLst>
            </p:cNvPr>
            <p:cNvSpPr/>
            <p:nvPr/>
          </p:nvSpPr>
          <p:spPr>
            <a:xfrm>
              <a:off x="359349" y="1700677"/>
              <a:ext cx="965618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A</a:t>
              </a:r>
              <a:r>
                <a:rPr lang="zh-CN" altLang="en-US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</a:rPr>
                <a:t>Comments-Based</a:t>
              </a:r>
              <a:r>
                <a:rPr lang="zh-CN" altLang="en-US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</a:rPr>
                <a:t>Multi-Dimensional</a:t>
              </a:r>
              <a:r>
                <a:rPr lang="zh-CN" altLang="en-US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</a:rPr>
                <a:t>Approach</a:t>
              </a:r>
              <a:r>
                <a:rPr lang="zh-CN" altLang="en-US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</a:rPr>
                <a:t>of</a:t>
              </a:r>
              <a:r>
                <a:rPr lang="zh-CN" altLang="en-US" sz="2800" dirty="0">
                  <a:solidFill>
                    <a:schemeClr val="bg1"/>
                  </a:solidFill>
                </a:rPr>
                <a:t> 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r>
                <a:rPr lang="en-US" altLang="zh-CN" sz="2800" dirty="0">
                  <a:solidFill>
                    <a:schemeClr val="bg1"/>
                  </a:solidFill>
                </a:rPr>
                <a:t>Commodity</a:t>
              </a:r>
              <a:r>
                <a:rPr lang="zh-CN" altLang="en-US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</a:rPr>
                <a:t>Market</a:t>
              </a:r>
              <a:r>
                <a:rPr lang="zh-CN" altLang="en-US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</a:rPr>
                <a:t>Research</a:t>
              </a:r>
            </a:p>
          </p:txBody>
        </p:sp>
        <p:sp>
          <p:nvSpPr>
            <p:cNvPr id="8" name="矩形 4">
              <a:extLst>
                <a:ext uri="{FF2B5EF4-FFF2-40B4-BE49-F238E27FC236}">
                  <a16:creationId xmlns:a16="http://schemas.microsoft.com/office/drawing/2014/main" id="{04926823-9862-A541-A31F-807F6BEDC6FA}"/>
                </a:ext>
              </a:extLst>
            </p:cNvPr>
            <p:cNvSpPr/>
            <p:nvPr/>
          </p:nvSpPr>
          <p:spPr>
            <a:xfrm>
              <a:off x="359349" y="5520816"/>
              <a:ext cx="115611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400" i="1" dirty="0">
                  <a:solidFill>
                    <a:schemeClr val="bg1"/>
                  </a:solidFill>
                </a:rPr>
                <a:t>——</a:t>
              </a:r>
              <a:r>
                <a:rPr lang="zh-CN" altLang="en-US" sz="2400" i="1" dirty="0">
                  <a:solidFill>
                    <a:schemeClr val="bg1"/>
                  </a:solidFill>
                </a:rPr>
                <a:t>数据挖掘与数据仓库课程大作 </a:t>
              </a:r>
              <a:r>
                <a:rPr lang="en-US" altLang="zh-CN" sz="2400" i="1" dirty="0">
                  <a:solidFill>
                    <a:schemeClr val="bg1"/>
                  </a:solidFill>
                </a:rPr>
                <a:t>516015910018</a:t>
              </a:r>
              <a:r>
                <a:rPr lang="zh-CN" altLang="en-US" sz="2400" i="1" dirty="0">
                  <a:solidFill>
                    <a:schemeClr val="bg1"/>
                  </a:solidFill>
                </a:rPr>
                <a:t> 魏小渺</a:t>
              </a:r>
              <a:endParaRPr lang="en-US" altLang="zh-CN" sz="2400" i="1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0FE1D2-BF20-5B41-AA7A-0AC71CDE7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736" y="2944252"/>
              <a:ext cx="2517929" cy="2517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29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7E0C96-A709-204F-8ACF-1997D7A1D281}"/>
              </a:ext>
            </a:extLst>
          </p:cNvPr>
          <p:cNvSpPr/>
          <p:nvPr/>
        </p:nvSpPr>
        <p:spPr>
          <a:xfrm>
            <a:off x="0" y="0"/>
            <a:ext cx="12192000" cy="700088"/>
          </a:xfrm>
          <a:prstGeom prst="rect">
            <a:avLst/>
          </a:prstGeom>
          <a:gradFill>
            <a:gsLst>
              <a:gs pos="0">
                <a:srgbClr val="2A5799"/>
              </a:gs>
              <a:gs pos="100000">
                <a:srgbClr val="19386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5.</a:t>
            </a:r>
            <a:r>
              <a:rPr lang="zh-CN" altLang="en-US" sz="3600" b="1" dirty="0"/>
              <a:t> 时序挖掘：上升期与衰退期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8EC53-726E-E04E-9DCC-9CC2FAE62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965"/>
            <a:ext cx="12192000" cy="429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7E0C96-A709-204F-8ACF-1997D7A1D281}"/>
              </a:ext>
            </a:extLst>
          </p:cNvPr>
          <p:cNvSpPr/>
          <p:nvPr/>
        </p:nvSpPr>
        <p:spPr>
          <a:xfrm>
            <a:off x="0" y="0"/>
            <a:ext cx="12192000" cy="700088"/>
          </a:xfrm>
          <a:prstGeom prst="rect">
            <a:avLst/>
          </a:prstGeom>
          <a:gradFill>
            <a:gsLst>
              <a:gs pos="0">
                <a:srgbClr val="2A5799"/>
              </a:gs>
              <a:gs pos="100000">
                <a:srgbClr val="19386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5.</a:t>
            </a:r>
            <a:r>
              <a:rPr lang="zh-CN" altLang="en-US" sz="3600" b="1" dirty="0"/>
              <a:t> 时序挖掘：上升期与衰退期</a:t>
            </a:r>
            <a:endParaRPr lang="en-US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85CDD-8627-584E-BF08-E3FA31D9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036"/>
            <a:ext cx="12192000" cy="36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9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53C8C-9C1E-7F47-AA27-5A1AB85476F7}"/>
              </a:ext>
            </a:extLst>
          </p:cNvPr>
          <p:cNvSpPr/>
          <p:nvPr/>
        </p:nvSpPr>
        <p:spPr>
          <a:xfrm>
            <a:off x="0" y="126593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6.</a:t>
            </a:r>
            <a:r>
              <a:rPr lang="zh-CN" altLang="en-US" sz="4000" b="1" dirty="0">
                <a:solidFill>
                  <a:schemeClr val="bg1"/>
                </a:solidFill>
              </a:rPr>
              <a:t> 展望和总结</a:t>
            </a:r>
            <a:endParaRPr lang="en-US" sz="4000" b="1" u="sng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8113F-96B6-2541-BEF4-C4F5613BE7E7}"/>
              </a:ext>
            </a:extLst>
          </p:cNvPr>
          <p:cNvSpPr txBox="1"/>
          <p:nvPr/>
        </p:nvSpPr>
        <p:spPr>
          <a:xfrm>
            <a:off x="3644103" y="1973825"/>
            <a:ext cx="5565947" cy="2910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sz="3200" dirty="0">
                <a:solidFill>
                  <a:schemeClr val="bg1"/>
                </a:solidFill>
              </a:rPr>
              <a:t>TFIDF-Reverse</a:t>
            </a:r>
            <a:r>
              <a:rPr lang="zh-CN" altLang="en-US" sz="3200" dirty="0">
                <a:solidFill>
                  <a:schemeClr val="bg1"/>
                </a:solidFill>
              </a:rPr>
              <a:t> 退化问题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sz="3200" dirty="0">
                <a:solidFill>
                  <a:schemeClr val="bg1"/>
                </a:solidFill>
              </a:rPr>
              <a:t>NLTK</a:t>
            </a:r>
            <a:r>
              <a:rPr lang="zh-CN" altLang="en-US" sz="3200" dirty="0">
                <a:solidFill>
                  <a:schemeClr val="bg1"/>
                </a:solidFill>
              </a:rPr>
              <a:t>复杂度，时间开销太大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3200" dirty="0">
                <a:solidFill>
                  <a:schemeClr val="bg1"/>
                </a:solidFill>
              </a:rPr>
              <a:t>上升期和衰退期识别问题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93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D2B143-956F-C84A-97A8-08DC7B13A603}"/>
              </a:ext>
            </a:extLst>
          </p:cNvPr>
          <p:cNvSpPr/>
          <p:nvPr/>
        </p:nvSpPr>
        <p:spPr>
          <a:xfrm>
            <a:off x="0" y="1851545"/>
            <a:ext cx="12192000" cy="5035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URWPalladioL"/>
              </a:rPr>
              <a:t>  G. 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Saridakis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Y. Lai, A.-M. Mohammed, and J. M. Hansen, “Industry characteristics, stages of e-commerce communications, and entrepreneurs and 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smes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 revenue growth,” </a:t>
            </a:r>
            <a:r>
              <a:rPr lang="en-US" sz="1600" i="1" dirty="0">
                <a:solidFill>
                  <a:schemeClr val="bg1"/>
                </a:solidFill>
                <a:latin typeface="URWPalladioL"/>
              </a:rPr>
              <a:t>Technological Forecasting and Social Change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vol. 128, pp. 56–66, 2018. 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URWPalladioL"/>
              </a:rPr>
              <a:t>  D. S. Sundaram, K. Mitra, and C. Webster, “Word-of-mouth communications: A 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moti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- 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vational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 analysis,” </a:t>
            </a:r>
            <a:r>
              <a:rPr lang="en-US" sz="1600" i="1" dirty="0">
                <a:solidFill>
                  <a:schemeClr val="bg1"/>
                </a:solidFill>
                <a:latin typeface="URWPalladioL"/>
              </a:rPr>
              <a:t>ACR North American Advances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1998. 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URWPalladioL"/>
              </a:rPr>
              <a:t>  Y. Chen and J. 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Xie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“Online consumer review: Word-of-mouth as a new element of mar- 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keting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 communication mix,” </a:t>
            </a:r>
            <a:r>
              <a:rPr lang="en-US" sz="1600" i="1" dirty="0">
                <a:solidFill>
                  <a:schemeClr val="bg1"/>
                </a:solidFill>
                <a:latin typeface="URWPalladioL"/>
              </a:rPr>
              <a:t>Management science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vol. 54, no. 3, pp. 477–491, 2008. 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URWPalladioL"/>
              </a:rPr>
              <a:t>  M. Geetha, P. Singha, and S. Sinha, “Relationship between customer sentiment and on- line customer ratings for hotels-an empirical analysis,” </a:t>
            </a:r>
            <a:r>
              <a:rPr lang="en-US" sz="1600" i="1" dirty="0">
                <a:solidFill>
                  <a:schemeClr val="bg1"/>
                </a:solidFill>
                <a:latin typeface="URWPalladioL"/>
              </a:rPr>
              <a:t>Tourism Management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vol. 61, pp. 43–54, 2017. 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URWPalladioL"/>
              </a:rPr>
              <a:t>  C. 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Danescu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-Niculescu-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Mizil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G. 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Kossinets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J. Kleinberg, and L. Lee, “How opinions are received by online communities: a case study on amazon. com helpfulness votes,” in </a:t>
            </a:r>
            <a:r>
              <a:rPr lang="en-US" sz="1600" i="1" dirty="0">
                <a:solidFill>
                  <a:schemeClr val="bg1"/>
                </a:solidFill>
                <a:latin typeface="URWPalladioL"/>
              </a:rPr>
              <a:t>Proceedings of the 18th international conference on World wide web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2009, pp. 141–150. 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URWPalladioL"/>
              </a:rPr>
              <a:t>  T. H. Engler, P. Winter, and M. Schulz, “Understanding online product ratings: A 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cus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- 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tomer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 satisfaction model,” </a:t>
            </a:r>
            <a:r>
              <a:rPr lang="en-US" sz="1600" i="1" dirty="0">
                <a:solidFill>
                  <a:schemeClr val="bg1"/>
                </a:solidFill>
                <a:latin typeface="URWPalladioL"/>
              </a:rPr>
              <a:t>Journal of Retailing and Consumer Services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vol. 27, pp. 113–120, 2015. 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URWPalladioL"/>
              </a:rPr>
              <a:t>  J. </a:t>
            </a:r>
            <a:r>
              <a:rPr lang="en-US" sz="1600" dirty="0" err="1">
                <a:solidFill>
                  <a:schemeClr val="bg1"/>
                </a:solidFill>
                <a:latin typeface="URWPalladioL"/>
              </a:rPr>
              <a:t>Otterbacher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“’helpfulness’ in online communities: a measure of message quality,” in </a:t>
            </a:r>
            <a:r>
              <a:rPr lang="en-US" sz="1600" i="1" dirty="0">
                <a:solidFill>
                  <a:schemeClr val="bg1"/>
                </a:solidFill>
                <a:latin typeface="URWPalladioL"/>
              </a:rPr>
              <a:t>Proceedings of the SIGCHI conference on human factors in computing systems</a:t>
            </a:r>
            <a:r>
              <a:rPr lang="en-US" sz="1600" dirty="0">
                <a:solidFill>
                  <a:schemeClr val="bg1"/>
                </a:solidFill>
                <a:latin typeface="URWPalladioL"/>
              </a:rPr>
              <a:t>, 2009, pp. 955–964. 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A13B2-0411-2049-9ED4-BF466750DF0B}"/>
              </a:ext>
            </a:extLst>
          </p:cNvPr>
          <p:cNvSpPr txBox="1"/>
          <p:nvPr/>
        </p:nvSpPr>
        <p:spPr>
          <a:xfrm>
            <a:off x="1" y="5235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Reference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+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Q&amp;A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0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73598C-AF42-D24F-BCC7-786752BABE59}"/>
              </a:ext>
            </a:extLst>
          </p:cNvPr>
          <p:cNvSpPr/>
          <p:nvPr/>
        </p:nvSpPr>
        <p:spPr>
          <a:xfrm>
            <a:off x="0" y="0"/>
            <a:ext cx="12192000" cy="700088"/>
          </a:xfrm>
          <a:prstGeom prst="rect">
            <a:avLst/>
          </a:prstGeom>
          <a:gradFill>
            <a:gsLst>
              <a:gs pos="0">
                <a:srgbClr val="2A5799"/>
              </a:gs>
              <a:gs pos="100000">
                <a:srgbClr val="19386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/>
              <a:t>0.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Overview</a:t>
            </a:r>
            <a:endParaRPr lang="en-US" sz="44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E737E5-1FB3-0642-A274-53ED121F554A}"/>
              </a:ext>
            </a:extLst>
          </p:cNvPr>
          <p:cNvSpPr/>
          <p:nvPr/>
        </p:nvSpPr>
        <p:spPr>
          <a:xfrm>
            <a:off x="6511417" y="2450051"/>
            <a:ext cx="55615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rgbClr val="193866"/>
                </a:solidFill>
              </a:rPr>
              <a:t>现存问题</a:t>
            </a:r>
            <a:endParaRPr lang="en-US" altLang="zh-CN" sz="2800" dirty="0">
              <a:solidFill>
                <a:srgbClr val="193866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rgbClr val="193866"/>
                </a:solidFill>
              </a:rPr>
              <a:t>原始数据集</a:t>
            </a:r>
            <a:endParaRPr lang="en-US" altLang="zh-CN" sz="2800" dirty="0">
              <a:solidFill>
                <a:srgbClr val="193866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rgbClr val="193866"/>
                </a:solidFill>
              </a:rPr>
              <a:t>横向挖掘：产品特性</a:t>
            </a:r>
            <a:endParaRPr lang="en-US" altLang="zh-CN" sz="2800" dirty="0">
              <a:solidFill>
                <a:srgbClr val="193866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>
                <a:solidFill>
                  <a:srgbClr val="193866"/>
                </a:solidFill>
              </a:rPr>
              <a:t>纵向挖掘：市场</a:t>
            </a:r>
            <a:r>
              <a:rPr lang="en-US" altLang="zh-CN" sz="2800" dirty="0">
                <a:solidFill>
                  <a:srgbClr val="193866"/>
                </a:solidFill>
              </a:rPr>
              <a:t>-</a:t>
            </a:r>
            <a:r>
              <a:rPr lang="zh-CN" altLang="en-US" sz="2800" dirty="0">
                <a:solidFill>
                  <a:srgbClr val="193866"/>
                </a:solidFill>
              </a:rPr>
              <a:t>产品</a:t>
            </a:r>
            <a:r>
              <a:rPr lang="en-US" altLang="zh-CN" sz="2800" dirty="0">
                <a:solidFill>
                  <a:srgbClr val="193866"/>
                </a:solidFill>
              </a:rPr>
              <a:t>-</a:t>
            </a:r>
            <a:r>
              <a:rPr lang="zh-CN" altLang="en-US" sz="2800" dirty="0">
                <a:solidFill>
                  <a:srgbClr val="193866"/>
                </a:solidFill>
              </a:rPr>
              <a:t>评论</a:t>
            </a:r>
            <a:endParaRPr lang="en-US" altLang="zh-CN" sz="2800" dirty="0">
              <a:solidFill>
                <a:srgbClr val="193866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rgbClr val="193866"/>
                </a:solidFill>
              </a:rPr>
              <a:t>时序挖掘：上升期与衰退期</a:t>
            </a:r>
            <a:endParaRPr lang="en-US" altLang="zh-CN" sz="2800" dirty="0">
              <a:solidFill>
                <a:srgbClr val="193866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rgbClr val="193866"/>
                </a:solidFill>
              </a:rPr>
              <a:t>总结和展望</a:t>
            </a:r>
            <a:endParaRPr lang="en-US" altLang="zh-CN" sz="2800" dirty="0">
              <a:solidFill>
                <a:srgbClr val="19386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98194-D564-9841-B9EC-D024F1EF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8" y="860465"/>
            <a:ext cx="5243512" cy="58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3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53C8C-9C1E-7F47-AA27-5A1AB85476F7}"/>
              </a:ext>
            </a:extLst>
          </p:cNvPr>
          <p:cNvSpPr/>
          <p:nvPr/>
        </p:nvSpPr>
        <p:spPr>
          <a:xfrm>
            <a:off x="0" y="32140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</a:rPr>
              <a:t> 主流方法和其问题</a:t>
            </a:r>
            <a:endParaRPr lang="en-US" sz="4000" b="1" u="sng" dirty="0">
              <a:solidFill>
                <a:schemeClr val="bg1"/>
              </a:solidFill>
            </a:endParaRPr>
          </a:p>
        </p:txBody>
      </p:sp>
      <p:sp>
        <p:nvSpPr>
          <p:cNvPr id="39" name="矩形 3">
            <a:extLst>
              <a:ext uri="{FF2B5EF4-FFF2-40B4-BE49-F238E27FC236}">
                <a16:creationId xmlns:a16="http://schemas.microsoft.com/office/drawing/2014/main" id="{3AB1176B-6436-D242-B543-714098CB4037}"/>
              </a:ext>
            </a:extLst>
          </p:cNvPr>
          <p:cNvSpPr/>
          <p:nvPr/>
        </p:nvSpPr>
        <p:spPr>
          <a:xfrm>
            <a:off x="781050" y="1395412"/>
            <a:ext cx="4762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Star</a:t>
            </a:r>
            <a:r>
              <a:rPr lang="zh-CN" altLang="en-US" sz="4000" b="1" dirty="0">
                <a:solidFill>
                  <a:schemeClr val="bg1"/>
                </a:solidFill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Ratings</a:t>
            </a:r>
            <a:endParaRPr lang="en-US" sz="4000" b="1" u="sng" dirty="0">
              <a:solidFill>
                <a:schemeClr val="bg1"/>
              </a:solidFill>
            </a:endParaRPr>
          </a:p>
        </p:txBody>
      </p:sp>
      <p:sp>
        <p:nvSpPr>
          <p:cNvPr id="42" name="矩形 3">
            <a:extLst>
              <a:ext uri="{FF2B5EF4-FFF2-40B4-BE49-F238E27FC236}">
                <a16:creationId xmlns:a16="http://schemas.microsoft.com/office/drawing/2014/main" id="{A67BFDAC-465E-ED41-B5B8-06B4D50B43D5}"/>
              </a:ext>
            </a:extLst>
          </p:cNvPr>
          <p:cNvSpPr/>
          <p:nvPr/>
        </p:nvSpPr>
        <p:spPr>
          <a:xfrm>
            <a:off x="6648449" y="1425574"/>
            <a:ext cx="4762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NLP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C7F71-A1CC-BE4B-B3CF-B460BB32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62" y="2231886"/>
            <a:ext cx="1997075" cy="1997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04EF59-99B0-E54D-8AD0-2742D90EF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11" y="2133460"/>
            <a:ext cx="2193925" cy="2193925"/>
          </a:xfrm>
          <a:prstGeom prst="rect">
            <a:avLst/>
          </a:prstGeom>
        </p:spPr>
      </p:pic>
      <p:sp>
        <p:nvSpPr>
          <p:cNvPr id="43" name="矩形 3">
            <a:extLst>
              <a:ext uri="{FF2B5EF4-FFF2-40B4-BE49-F238E27FC236}">
                <a16:creationId xmlns:a16="http://schemas.microsoft.com/office/drawing/2014/main" id="{410F629B-2203-814A-9D10-3D50C16C5245}"/>
              </a:ext>
            </a:extLst>
          </p:cNvPr>
          <p:cNvSpPr/>
          <p:nvPr/>
        </p:nvSpPr>
        <p:spPr>
          <a:xfrm>
            <a:off x="781050" y="4508481"/>
            <a:ext cx="47625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统计学方发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扁平的宏观群体指标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44" name="矩形 3">
            <a:extLst>
              <a:ext uri="{FF2B5EF4-FFF2-40B4-BE49-F238E27FC236}">
                <a16:creationId xmlns:a16="http://schemas.microsoft.com/office/drawing/2014/main" id="{C2DEAC94-C155-2142-9238-DF9932DD1111}"/>
              </a:ext>
            </a:extLst>
          </p:cNvPr>
          <p:cNvSpPr/>
          <p:nvPr/>
        </p:nvSpPr>
        <p:spPr>
          <a:xfrm>
            <a:off x="6648449" y="4508480"/>
            <a:ext cx="47625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TFIDF+BOW</a:t>
            </a:r>
            <a:r>
              <a:rPr lang="zh-CN" altLang="en-US" sz="2800" dirty="0">
                <a:solidFill>
                  <a:schemeClr val="bg1"/>
                </a:solidFill>
              </a:rPr>
              <a:t>：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聚类分类</a:t>
            </a:r>
            <a:r>
              <a:rPr lang="en-US" altLang="zh-CN" sz="2800" dirty="0">
                <a:solidFill>
                  <a:schemeClr val="bg1"/>
                </a:solidFill>
              </a:rPr>
              <a:t>/</a:t>
            </a:r>
            <a:r>
              <a:rPr lang="zh-CN" altLang="en-US" sz="2800" dirty="0">
                <a:solidFill>
                  <a:schemeClr val="bg1"/>
                </a:solidFill>
              </a:rPr>
              <a:t>协同推荐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重要特征损失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99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53C8C-9C1E-7F47-AA27-5A1AB85476F7}"/>
              </a:ext>
            </a:extLst>
          </p:cNvPr>
          <p:cNvSpPr/>
          <p:nvPr/>
        </p:nvSpPr>
        <p:spPr>
          <a:xfrm>
            <a:off x="0" y="89445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2.</a:t>
            </a:r>
            <a:r>
              <a:rPr lang="zh-CN" altLang="en-US" sz="4000" b="1" dirty="0">
                <a:solidFill>
                  <a:schemeClr val="bg1"/>
                </a:solidFill>
              </a:rPr>
              <a:t> 原始数据集 </a:t>
            </a:r>
            <a:endParaRPr lang="en-US" sz="4000" b="1" u="sng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0E9B5A-FD85-4F4A-95AD-FCD5FA4D812B}"/>
              </a:ext>
            </a:extLst>
          </p:cNvPr>
          <p:cNvSpPr/>
          <p:nvPr/>
        </p:nvSpPr>
        <p:spPr>
          <a:xfrm>
            <a:off x="514864" y="838085"/>
            <a:ext cx="11162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  <a:ea typeface="PingFang SC" panose="020B0400000000000000" pitchFamily="34" charset="-122"/>
              </a:rPr>
              <a:t>Amazon</a:t>
            </a:r>
            <a:r>
              <a:rPr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三种产品大类的共计</a:t>
            </a:r>
            <a:r>
              <a:rPr lang="en-US" altLang="zh-CN" sz="2800" dirty="0">
                <a:solidFill>
                  <a:schemeClr val="bg1"/>
                </a:solidFill>
                <a:latin typeface="Helvetica Neue" panose="02000503000000020004" pitchFamily="2" charset="0"/>
                <a:ea typeface="PingFang SC" panose="020B0400000000000000" pitchFamily="34" charset="-122"/>
              </a:rPr>
              <a:t>6019</a:t>
            </a:r>
            <a:r>
              <a:rPr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种产品的具体产品的</a:t>
            </a:r>
            <a:r>
              <a:rPr lang="en-US" altLang="zh-CN" sz="2800" dirty="0">
                <a:solidFill>
                  <a:schemeClr val="bg1"/>
                </a:solidFill>
                <a:latin typeface="Helvetica Neue" panose="02000503000000020004" pitchFamily="2" charset="0"/>
                <a:ea typeface="PingFang SC" panose="020B0400000000000000" pitchFamily="34" charset="-122"/>
              </a:rPr>
              <a:t>35024</a:t>
            </a:r>
            <a:r>
              <a:rPr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条评论</a:t>
            </a:r>
            <a:endParaRPr lang="zh-CN" altLang="en-US" sz="2800" dirty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A14092-F156-8E41-9C4F-22071A33A842}"/>
              </a:ext>
            </a:extLst>
          </p:cNvPr>
          <p:cNvGrpSpPr/>
          <p:nvPr/>
        </p:nvGrpSpPr>
        <p:grpSpPr>
          <a:xfrm>
            <a:off x="275848" y="1655397"/>
            <a:ext cx="6732017" cy="1525169"/>
            <a:chOff x="1670031" y="2312904"/>
            <a:chExt cx="9520696" cy="23426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191CBA-93D0-A940-9E16-5A49AA1F4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5374" y="2312904"/>
              <a:ext cx="1949622" cy="19496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EB6166-79F2-DC4A-8CDF-C89ACEA08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239" y="2312904"/>
              <a:ext cx="1949622" cy="19496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931518-10F9-1C4A-82CB-5B88FB388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1105" y="2312904"/>
              <a:ext cx="1949622" cy="194962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2727A7-BA2E-7C46-A988-08AEC3C2F4CA}"/>
                </a:ext>
              </a:extLst>
            </p:cNvPr>
            <p:cNvSpPr/>
            <p:nvPr/>
          </p:nvSpPr>
          <p:spPr>
            <a:xfrm>
              <a:off x="1670031" y="4132331"/>
              <a:ext cx="222048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</a:rPr>
                <a:t>hair_dryer.tsv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89EB27-8D79-AB44-99A2-A62F938F5E58}"/>
                </a:ext>
              </a:extLst>
            </p:cNvPr>
            <p:cNvSpPr/>
            <p:nvPr/>
          </p:nvSpPr>
          <p:spPr>
            <a:xfrm>
              <a:off x="5171982" y="4132331"/>
              <a:ext cx="234230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err="1">
                  <a:solidFill>
                    <a:schemeClr val="bg1"/>
                  </a:solidFill>
                </a:rPr>
                <a:t>microwave</a:t>
              </a:r>
              <a:r>
                <a:rPr lang="en-US" sz="2800" dirty="0" err="1">
                  <a:solidFill>
                    <a:schemeClr val="bg1"/>
                  </a:solidFill>
                </a:rPr>
                <a:t>.tsv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B42234-219C-3E46-9285-85E43CC63A27}"/>
                </a:ext>
              </a:extLst>
            </p:cNvPr>
            <p:cNvSpPr/>
            <p:nvPr/>
          </p:nvSpPr>
          <p:spPr>
            <a:xfrm>
              <a:off x="9000945" y="4106552"/>
              <a:ext cx="18101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err="1">
                  <a:solidFill>
                    <a:schemeClr val="bg1"/>
                  </a:solidFill>
                </a:rPr>
                <a:t>pacifier</a:t>
              </a:r>
              <a:r>
                <a:rPr lang="en-US" sz="2800" dirty="0" err="1">
                  <a:solidFill>
                    <a:schemeClr val="bg1"/>
                  </a:solidFill>
                </a:rPr>
                <a:t>.tsv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page7image37191872">
            <a:extLst>
              <a:ext uri="{FF2B5EF4-FFF2-40B4-BE49-F238E27FC236}">
                <a16:creationId xmlns:a16="http://schemas.microsoft.com/office/drawing/2014/main" id="{3AA626E0-6BA0-804B-B7FA-86091487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503238"/>
            <a:ext cx="54102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7image37195328">
            <a:extLst>
              <a:ext uri="{FF2B5EF4-FFF2-40B4-BE49-F238E27FC236}">
                <a16:creationId xmlns:a16="http://schemas.microsoft.com/office/drawing/2014/main" id="{2D7070F4-E6BC-2E41-A79E-13542FAE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0" y="503238"/>
            <a:ext cx="54102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1A73EB-F390-0D42-8670-2255E8EC8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928600"/>
              </p:ext>
            </p:extLst>
          </p:nvPr>
        </p:nvGraphicFramePr>
        <p:xfrm>
          <a:off x="1695037" y="4998660"/>
          <a:ext cx="90055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119">
                  <a:extLst>
                    <a:ext uri="{9D8B030D-6E8A-4147-A177-3AD203B41FA5}">
                      <a16:colId xmlns:a16="http://schemas.microsoft.com/office/drawing/2014/main" val="1042358800"/>
                    </a:ext>
                  </a:extLst>
                </a:gridCol>
                <a:gridCol w="1801119">
                  <a:extLst>
                    <a:ext uri="{9D8B030D-6E8A-4147-A177-3AD203B41FA5}">
                      <a16:colId xmlns:a16="http://schemas.microsoft.com/office/drawing/2014/main" val="1814747852"/>
                    </a:ext>
                  </a:extLst>
                </a:gridCol>
                <a:gridCol w="1801119">
                  <a:extLst>
                    <a:ext uri="{9D8B030D-6E8A-4147-A177-3AD203B41FA5}">
                      <a16:colId xmlns:a16="http://schemas.microsoft.com/office/drawing/2014/main" val="1522441381"/>
                    </a:ext>
                  </a:extLst>
                </a:gridCol>
                <a:gridCol w="1801119">
                  <a:extLst>
                    <a:ext uri="{9D8B030D-6E8A-4147-A177-3AD203B41FA5}">
                      <a16:colId xmlns:a16="http://schemas.microsoft.com/office/drawing/2014/main" val="2041021384"/>
                    </a:ext>
                  </a:extLst>
                </a:gridCol>
                <a:gridCol w="1801119">
                  <a:extLst>
                    <a:ext uri="{9D8B030D-6E8A-4147-A177-3AD203B41FA5}">
                      <a16:colId xmlns:a16="http://schemas.microsoft.com/office/drawing/2014/main" val="120318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Industry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Products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Consumers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AVG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7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Hair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dryer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14470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11348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460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Microwave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oven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3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Pacifier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18939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17761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38883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FD501527-801D-E44F-A5CC-AF2F63487B10}"/>
              </a:ext>
            </a:extLst>
          </p:cNvPr>
          <p:cNvSpPr/>
          <p:nvPr/>
        </p:nvSpPr>
        <p:spPr>
          <a:xfrm>
            <a:off x="7479206" y="1565247"/>
            <a:ext cx="41220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Web"/>
              </a:rPr>
              <a:t>marketplace: </a:t>
            </a:r>
            <a:r>
              <a:rPr lang="zh-CN" altLang="en-US" dirty="0">
                <a:solidFill>
                  <a:schemeClr val="bg1"/>
                </a:solidFill>
                <a:latin typeface="LatoWeb"/>
              </a:rPr>
              <a:t>产品销售地，如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US，CN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Web"/>
              </a:rPr>
              <a:t>customer_id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LatoWeb"/>
              </a:rPr>
              <a:t>评论发出用户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Web"/>
              </a:rPr>
              <a:t>review_id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LatoWeb"/>
              </a:rPr>
              <a:t>该条评论的主键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Web"/>
              </a:rPr>
              <a:t>product_id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LatoWeb"/>
              </a:rPr>
              <a:t>评论针对的具体商品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Web"/>
              </a:rPr>
              <a:t>product_title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LatoWeb"/>
              </a:rPr>
              <a:t>商品完整名称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Web"/>
              </a:rPr>
              <a:t>product_category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LatoWeb"/>
              </a:rPr>
              <a:t>商品品类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Web"/>
              </a:rPr>
              <a:t>star_rating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LatoWeb"/>
              </a:rPr>
              <a:t>评分星级</a:t>
            </a:r>
            <a:r>
              <a:rPr lang="en-US" altLang="zh-CN" dirty="0">
                <a:solidFill>
                  <a:schemeClr val="bg1"/>
                </a:solidFill>
                <a:latin typeface="LatoWeb"/>
              </a:rPr>
              <a:t>1-5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Web"/>
              </a:rPr>
              <a:t>helpful_votes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LatoWeb"/>
              </a:rPr>
              <a:t>评论有用数投票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Web"/>
              </a:rPr>
              <a:t>review_headline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LatoWeb"/>
              </a:rPr>
              <a:t>评论标题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Web"/>
              </a:rPr>
              <a:t>review_body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LatoWeb"/>
              </a:rPr>
              <a:t>评论内容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Web"/>
              </a:rPr>
              <a:t>review_date</a:t>
            </a:r>
            <a:r>
              <a:rPr lang="en-US" dirty="0">
                <a:solidFill>
                  <a:schemeClr val="bg1"/>
                </a:solidFill>
                <a:latin typeface="LatoWeb"/>
              </a:rPr>
              <a:t>: </a:t>
            </a:r>
            <a:r>
              <a:rPr lang="zh-CN" altLang="en-US" dirty="0">
                <a:solidFill>
                  <a:schemeClr val="bg1"/>
                </a:solidFill>
                <a:latin typeface="LatoWeb"/>
              </a:rPr>
              <a:t>评论发表日期</a:t>
            </a:r>
            <a:endParaRPr lang="zh-CN" altLang="en-US" b="0" i="0" dirty="0">
              <a:solidFill>
                <a:schemeClr val="bg1"/>
              </a:solidFill>
              <a:effectLst/>
              <a:latin typeface="LatoWeb"/>
            </a:endParaRPr>
          </a:p>
        </p:txBody>
      </p:sp>
    </p:spTree>
    <p:extLst>
      <p:ext uri="{BB962C8B-B14F-4D97-AF65-F5344CB8AC3E}">
        <p14:creationId xmlns:p14="http://schemas.microsoft.com/office/powerpoint/2010/main" val="400398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7E0C96-A709-204F-8ACF-1997D7A1D281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0">
                <a:srgbClr val="2A5799"/>
              </a:gs>
              <a:gs pos="100000">
                <a:srgbClr val="19386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3.</a:t>
            </a:r>
            <a:r>
              <a:rPr lang="zh-CN" altLang="en-US" sz="2800" b="1" dirty="0"/>
              <a:t> 横向挖掘：产品特性</a:t>
            </a:r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DE963-7A17-494C-9FDB-B292DA53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40"/>
            <a:ext cx="12192000" cy="1841770"/>
          </a:xfrm>
          <a:prstGeom prst="rect">
            <a:avLst/>
          </a:prstGeom>
        </p:spPr>
      </p:pic>
      <p:sp>
        <p:nvSpPr>
          <p:cNvPr id="10" name="矩形 6">
            <a:extLst>
              <a:ext uri="{FF2B5EF4-FFF2-40B4-BE49-F238E27FC236}">
                <a16:creationId xmlns:a16="http://schemas.microsoft.com/office/drawing/2014/main" id="{29FA7F73-0FDF-D746-96E7-A063F888A162}"/>
              </a:ext>
            </a:extLst>
          </p:cNvPr>
          <p:cNvSpPr/>
          <p:nvPr/>
        </p:nvSpPr>
        <p:spPr>
          <a:xfrm>
            <a:off x="527974" y="4326280"/>
            <a:ext cx="11136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193866"/>
                </a:solidFill>
              </a:rPr>
              <a:t>TFIDF-Reverse</a:t>
            </a:r>
            <a:r>
              <a:rPr lang="zh-CN" altLang="en-US" sz="3200" dirty="0">
                <a:solidFill>
                  <a:srgbClr val="193866"/>
                </a:solidFill>
              </a:rPr>
              <a:t> 定义</a:t>
            </a:r>
            <a:r>
              <a:rPr lang="en-US" altLang="zh-CN" sz="3200" dirty="0">
                <a:solidFill>
                  <a:srgbClr val="193866"/>
                </a:solidFill>
              </a:rPr>
              <a:t>weight</a:t>
            </a:r>
            <a:r>
              <a:rPr lang="zh-CN" altLang="en-US" sz="3200" dirty="0">
                <a:solidFill>
                  <a:srgbClr val="193866"/>
                </a:solidFill>
              </a:rPr>
              <a:t> </a:t>
            </a:r>
            <a:r>
              <a:rPr lang="en-US" altLang="zh-CN" sz="3200" b="1" dirty="0">
                <a:solidFill>
                  <a:srgbClr val="193866"/>
                </a:solidFill>
              </a:rPr>
              <a:t>W</a:t>
            </a:r>
            <a:r>
              <a:rPr lang="zh-CN" altLang="en-US" sz="3200" dirty="0">
                <a:solidFill>
                  <a:srgbClr val="193866"/>
                </a:solidFill>
              </a:rPr>
              <a:t>（</a:t>
            </a:r>
            <a:r>
              <a:rPr lang="en-US" altLang="zh-CN" sz="3200" dirty="0">
                <a:solidFill>
                  <a:srgbClr val="193866"/>
                </a:solidFill>
              </a:rPr>
              <a:t>Noun</a:t>
            </a:r>
            <a:r>
              <a:rPr lang="zh-CN" altLang="en-US" sz="3200" dirty="0">
                <a:solidFill>
                  <a:srgbClr val="193866"/>
                </a:solidFill>
              </a:rPr>
              <a:t> </a:t>
            </a:r>
            <a:r>
              <a:rPr lang="en-US" altLang="zh-CN" sz="3200" dirty="0">
                <a:solidFill>
                  <a:srgbClr val="193866"/>
                </a:solidFill>
              </a:rPr>
              <a:t>and</a:t>
            </a:r>
            <a:r>
              <a:rPr lang="zh-CN" altLang="en-US" sz="3200" dirty="0">
                <a:solidFill>
                  <a:srgbClr val="193866"/>
                </a:solidFill>
              </a:rPr>
              <a:t> </a:t>
            </a:r>
            <a:r>
              <a:rPr lang="en-US" altLang="zh-CN" sz="3200" dirty="0">
                <a:solidFill>
                  <a:srgbClr val="193866"/>
                </a:solidFill>
              </a:rPr>
              <a:t>Adj</a:t>
            </a:r>
            <a:r>
              <a:rPr lang="zh-CN" altLang="en-US" sz="3200" dirty="0">
                <a:solidFill>
                  <a:srgbClr val="193866"/>
                </a:solidFill>
              </a:rPr>
              <a:t>） </a:t>
            </a:r>
            <a:endParaRPr lang="en-US" altLang="zh-CN" sz="3200" dirty="0">
              <a:solidFill>
                <a:srgbClr val="19386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4017BD-F009-9D48-8A99-45464ECD9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8" y="5029429"/>
            <a:ext cx="4000500" cy="965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86BDF4-A947-CD48-BB1F-A6FD0C58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50" y="5817860"/>
            <a:ext cx="9134096" cy="9230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BDAAE94-A96B-8748-8C34-AEDEC943FEA5}"/>
              </a:ext>
            </a:extLst>
          </p:cNvPr>
          <p:cNvSpPr/>
          <p:nvPr/>
        </p:nvSpPr>
        <p:spPr>
          <a:xfrm>
            <a:off x="3047997" y="2846241"/>
            <a:ext cx="6096000" cy="11464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Helvetica Neue" panose="02000503000000020004" pitchFamily="2" charset="0"/>
                <a:ea typeface="PingFang SC" panose="020B0400000000000000" pitchFamily="34" charset="-122"/>
              </a:rPr>
              <a:t>&lt;</a:t>
            </a:r>
            <a:r>
              <a:rPr lang="zh-CN" altLang="en-US" sz="2400" b="1" u="sng" dirty="0">
                <a:latin typeface="PingFang SC" panose="020B0400000000000000" pitchFamily="34" charset="-122"/>
                <a:ea typeface="PingFang SC" panose="020B0400000000000000" pitchFamily="34" charset="-122"/>
              </a:rPr>
              <a:t>名词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主语，系动词，</a:t>
            </a:r>
            <a:r>
              <a:rPr lang="zh-CN" altLang="en-US" sz="2400" dirty="0">
                <a:highlight>
                  <a:srgbClr val="FFFF00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形容词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做标语</a:t>
            </a:r>
            <a:r>
              <a:rPr lang="en-US" altLang="zh-CN" sz="2400" dirty="0">
                <a:latin typeface="Helvetica Neue" panose="02000503000000020004" pitchFamily="2" charset="0"/>
                <a:ea typeface="PingFang SC" panose="020B0400000000000000" pitchFamily="34" charset="-122"/>
              </a:rPr>
              <a:t>&gt;</a:t>
            </a:r>
            <a:endPara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Helvetica Neue" panose="02000503000000020004" pitchFamily="2" charset="0"/>
                <a:ea typeface="PingFang SC" panose="020B0400000000000000" pitchFamily="34" charset="-122"/>
              </a:rPr>
              <a:t>&lt;</a:t>
            </a:r>
            <a:r>
              <a:rPr lang="zh-CN" altLang="en-US" sz="2400" b="1" u="sng" dirty="0">
                <a:latin typeface="PingFang SC" panose="020B0400000000000000" pitchFamily="34" charset="-122"/>
                <a:ea typeface="PingFang SC" panose="020B0400000000000000" pitchFamily="34" charset="-122"/>
              </a:rPr>
              <a:t>名词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主语，系统词，</a:t>
            </a:r>
            <a:r>
              <a:rPr lang="zh-CN" altLang="en-US" sz="2400" dirty="0">
                <a:highlight>
                  <a:srgbClr val="FFFF00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形容词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做宾语的定语</a:t>
            </a:r>
            <a:r>
              <a:rPr lang="en-US" altLang="zh-CN" sz="2400" dirty="0">
                <a:latin typeface="Helvetica Neue" panose="02000503000000020004" pitchFamily="2" charset="0"/>
                <a:ea typeface="PingFang SC" panose="020B0400000000000000" pitchFamily="34" charset="-122"/>
              </a:rPr>
              <a:t>&gt;</a:t>
            </a:r>
            <a:endParaRPr lang="zh-CN" altLang="en-US" sz="240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989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7E0C96-A709-204F-8ACF-1997D7A1D281}"/>
              </a:ext>
            </a:extLst>
          </p:cNvPr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0">
                <a:srgbClr val="2A5799"/>
              </a:gs>
              <a:gs pos="100000">
                <a:srgbClr val="19386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3.</a:t>
            </a:r>
            <a:r>
              <a:rPr lang="zh-CN" altLang="en-US" sz="2800" b="1" dirty="0"/>
              <a:t> 横向挖掘：产品特性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665DF-4210-CE48-8984-EA56C6FF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161" y="5836485"/>
            <a:ext cx="3035300" cy="1257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F75120-90A1-7247-AEEF-AFF424E0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2" y="1107995"/>
            <a:ext cx="12146378" cy="4814971"/>
          </a:xfrm>
          <a:prstGeom prst="rect">
            <a:avLst/>
          </a:prstGeom>
        </p:spPr>
      </p:pic>
      <p:sp>
        <p:nvSpPr>
          <p:cNvPr id="12" name="矩形 6">
            <a:extLst>
              <a:ext uri="{FF2B5EF4-FFF2-40B4-BE49-F238E27FC236}">
                <a16:creationId xmlns:a16="http://schemas.microsoft.com/office/drawing/2014/main" id="{288EB12C-01F5-A149-AE52-2BB94F72DCD7}"/>
              </a:ext>
            </a:extLst>
          </p:cNvPr>
          <p:cNvSpPr/>
          <p:nvPr/>
        </p:nvSpPr>
        <p:spPr>
          <a:xfrm>
            <a:off x="1412990" y="523220"/>
            <a:ext cx="979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193866"/>
                </a:solidFill>
              </a:rPr>
              <a:t>Adjective</a:t>
            </a:r>
            <a:r>
              <a:rPr lang="zh-CN" altLang="en-US" sz="3200" dirty="0">
                <a:solidFill>
                  <a:srgbClr val="193866"/>
                </a:solidFill>
              </a:rPr>
              <a:t> </a:t>
            </a:r>
            <a:r>
              <a:rPr lang="en-US" altLang="zh-CN" sz="3200" dirty="0">
                <a:solidFill>
                  <a:srgbClr val="193866"/>
                </a:solidFill>
              </a:rPr>
              <a:t>rating</a:t>
            </a:r>
            <a:r>
              <a:rPr lang="zh-CN" altLang="en-US" sz="3200" dirty="0">
                <a:solidFill>
                  <a:srgbClr val="193866"/>
                </a:solidFill>
              </a:rPr>
              <a:t> </a:t>
            </a:r>
            <a:r>
              <a:rPr lang="en-US" altLang="zh-CN" sz="3200" dirty="0">
                <a:solidFill>
                  <a:srgbClr val="193866"/>
                </a:solidFill>
              </a:rPr>
              <a:t>distribution</a:t>
            </a:r>
            <a:r>
              <a:rPr lang="zh-CN" altLang="en-US" sz="3200" dirty="0">
                <a:solidFill>
                  <a:srgbClr val="193866"/>
                </a:solidFill>
              </a:rPr>
              <a:t> 定义</a:t>
            </a:r>
            <a:r>
              <a:rPr lang="en-US" altLang="zh-CN" sz="3200" dirty="0">
                <a:solidFill>
                  <a:srgbClr val="193866"/>
                </a:solidFill>
              </a:rPr>
              <a:t>attitude</a:t>
            </a:r>
            <a:r>
              <a:rPr lang="zh-CN" altLang="en-US" sz="3200" dirty="0">
                <a:solidFill>
                  <a:srgbClr val="193866"/>
                </a:solidFill>
              </a:rPr>
              <a:t> </a:t>
            </a:r>
            <a:r>
              <a:rPr lang="en-US" altLang="zh-CN" sz="3200" b="1" dirty="0" err="1">
                <a:solidFill>
                  <a:srgbClr val="193866"/>
                </a:solidFill>
              </a:rPr>
              <a:t>att</a:t>
            </a:r>
            <a:endParaRPr lang="en-US" altLang="zh-CN" sz="3200" b="1" dirty="0">
              <a:solidFill>
                <a:srgbClr val="193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00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7E0C96-A709-204F-8ACF-1997D7A1D281}"/>
              </a:ext>
            </a:extLst>
          </p:cNvPr>
          <p:cNvSpPr/>
          <p:nvPr/>
        </p:nvSpPr>
        <p:spPr>
          <a:xfrm>
            <a:off x="0" y="0"/>
            <a:ext cx="12192000" cy="700088"/>
          </a:xfrm>
          <a:prstGeom prst="rect">
            <a:avLst/>
          </a:prstGeom>
          <a:gradFill>
            <a:gsLst>
              <a:gs pos="0">
                <a:srgbClr val="2A5799"/>
              </a:gs>
              <a:gs pos="100000">
                <a:srgbClr val="19386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4.</a:t>
            </a:r>
            <a:r>
              <a:rPr lang="zh-CN" altLang="en-US" sz="3200" b="1" dirty="0"/>
              <a:t> 纵向挖掘：市场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36407-F5F2-354F-868D-0828EC95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" y="700088"/>
            <a:ext cx="12183700" cy="4596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2ECCFF-50D1-9D4E-8344-82567752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667" y="5502117"/>
            <a:ext cx="3544665" cy="135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7E0C96-A709-204F-8ACF-1997D7A1D281}"/>
              </a:ext>
            </a:extLst>
          </p:cNvPr>
          <p:cNvSpPr/>
          <p:nvPr/>
        </p:nvSpPr>
        <p:spPr>
          <a:xfrm>
            <a:off x="0" y="0"/>
            <a:ext cx="12192000" cy="700088"/>
          </a:xfrm>
          <a:prstGeom prst="rect">
            <a:avLst/>
          </a:prstGeom>
          <a:gradFill>
            <a:gsLst>
              <a:gs pos="0">
                <a:srgbClr val="2A5799"/>
              </a:gs>
              <a:gs pos="100000">
                <a:srgbClr val="19386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4.</a:t>
            </a:r>
            <a:r>
              <a:rPr lang="zh-CN" altLang="en-US" sz="3200" b="1" dirty="0"/>
              <a:t> 纵向挖掘：产品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88420-3FC7-994F-9BC3-97D7FFFF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088"/>
            <a:ext cx="12192000" cy="5207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15652A-BC9B-CC44-8192-6C3660DBB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843" y="5760314"/>
            <a:ext cx="2944586" cy="109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77375-D367-A541-ACE6-D99CB6D8C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886" y="5760314"/>
            <a:ext cx="3686628" cy="10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9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7E0C96-A709-204F-8ACF-1997D7A1D281}"/>
              </a:ext>
            </a:extLst>
          </p:cNvPr>
          <p:cNvSpPr/>
          <p:nvPr/>
        </p:nvSpPr>
        <p:spPr>
          <a:xfrm>
            <a:off x="0" y="0"/>
            <a:ext cx="12192000" cy="700088"/>
          </a:xfrm>
          <a:prstGeom prst="rect">
            <a:avLst/>
          </a:prstGeom>
          <a:gradFill>
            <a:gsLst>
              <a:gs pos="0">
                <a:srgbClr val="2A5799"/>
              </a:gs>
              <a:gs pos="100000">
                <a:srgbClr val="19386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4.</a:t>
            </a:r>
            <a:r>
              <a:rPr lang="zh-CN" altLang="en-US" sz="3200" b="1" dirty="0"/>
              <a:t> 纵向挖掘：评论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11B4D-AFAD-124F-9AF0-BB84BAFF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81" y="899849"/>
            <a:ext cx="9154435" cy="2728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0AE75-16AC-5A4C-8BDE-41051954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28523"/>
            <a:ext cx="12192000" cy="2913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D70C4-82A5-BA4D-8436-4906F7061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724" y="2728912"/>
            <a:ext cx="3837519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0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2963</TotalTime>
  <Words>659</Words>
  <Application>Microsoft Macintosh PowerPoint</Application>
  <PresentationFormat>Widescreen</PresentationFormat>
  <Paragraphs>80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LatoWeb</vt:lpstr>
      <vt:lpstr>PingFang SC</vt:lpstr>
      <vt:lpstr>URWPalladioL</vt:lpstr>
      <vt:lpstr>Arial</vt:lpstr>
      <vt:lpstr>Helvetica Neue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小渺</dc:creator>
  <cp:lastModifiedBy>魏 小渺</cp:lastModifiedBy>
  <cp:revision>34</cp:revision>
  <dcterms:created xsi:type="dcterms:W3CDTF">2020-04-16T14:45:48Z</dcterms:created>
  <dcterms:modified xsi:type="dcterms:W3CDTF">2020-07-03T05:09:14Z</dcterms:modified>
</cp:coreProperties>
</file>